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2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7A1C44-5C3B-429D-A95D-CAAA0B13D6A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C501DD0-2E61-4B99-855F-45887A8B4FD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488560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g88441e9b81_4_6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8" name="Google Shape;268;g88441e9b81_4_6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0E3DC9B-9821-4906-BE34-71D6CEA1FDE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6D7438EB-6E4F-45B0-92C7-BEBC4B3874C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04FABE4C-FD76-4C38-884E-78B0F21ECC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443F91BA-E4BF-4A8E-802B-A8D762647D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BC62CC56-7E7F-411C-A846-0F75221400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7301816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6C6392B-FECB-488B-A625-F4BC71F12F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B1810FAE-09BF-4C62-A809-B540EE28F35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9C4CE6ED-0130-4981-9606-2B49446460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4E9E5E6A-0887-4053-9F24-B2CF5DD816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29793625-8896-47E6-9778-45C46ECF5E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428429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5BD8E335-9D19-4A0D-85F7-1DEBCD43376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ABFB4189-DD0C-4FE6-856F-1A85F473C59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A2E93D44-B04F-43C1-8F44-14C441C983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D324ED1A-287E-44E6-885F-D3917E5368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D53AFA82-D541-4842-B3A0-86C1E2F403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6138324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 and 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415600" y="593367"/>
            <a:ext cx="11360800" cy="763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415600" y="1536633"/>
            <a:ext cx="11360800" cy="4555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609585" lvl="0" indent="-457189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1219170" lvl="1" indent="-423323">
              <a:spcBef>
                <a:spcPts val="2133"/>
              </a:spcBef>
              <a:spcAft>
                <a:spcPts val="0"/>
              </a:spcAft>
              <a:buSzPts val="1400"/>
              <a:buChar char="○"/>
              <a:defRPr/>
            </a:lvl2pPr>
            <a:lvl3pPr marL="1828754" lvl="2" indent="-423323">
              <a:spcBef>
                <a:spcPts val="2133"/>
              </a:spcBef>
              <a:spcAft>
                <a:spcPts val="0"/>
              </a:spcAft>
              <a:buSzPts val="1400"/>
              <a:buChar char="■"/>
              <a:defRPr/>
            </a:lvl3pPr>
            <a:lvl4pPr marL="2438339" lvl="3" indent="-423323">
              <a:spcBef>
                <a:spcPts val="2133"/>
              </a:spcBef>
              <a:spcAft>
                <a:spcPts val="0"/>
              </a:spcAft>
              <a:buSzPts val="1400"/>
              <a:buChar char="●"/>
              <a:defRPr/>
            </a:lvl4pPr>
            <a:lvl5pPr marL="3047924" lvl="4" indent="-423323">
              <a:spcBef>
                <a:spcPts val="2133"/>
              </a:spcBef>
              <a:spcAft>
                <a:spcPts val="0"/>
              </a:spcAft>
              <a:buSzPts val="1400"/>
              <a:buChar char="○"/>
              <a:defRPr/>
            </a:lvl5pPr>
            <a:lvl6pPr marL="3657509" lvl="5" indent="-423323">
              <a:spcBef>
                <a:spcPts val="2133"/>
              </a:spcBef>
              <a:spcAft>
                <a:spcPts val="0"/>
              </a:spcAft>
              <a:buSzPts val="1400"/>
              <a:buChar char="■"/>
              <a:defRPr/>
            </a:lvl6pPr>
            <a:lvl7pPr marL="4267093" lvl="6" indent="-423323">
              <a:spcBef>
                <a:spcPts val="2133"/>
              </a:spcBef>
              <a:spcAft>
                <a:spcPts val="0"/>
              </a:spcAft>
              <a:buSzPts val="1400"/>
              <a:buChar char="●"/>
              <a:defRPr/>
            </a:lvl7pPr>
            <a:lvl8pPr marL="4876678" lvl="7" indent="-423323">
              <a:spcBef>
                <a:spcPts val="2133"/>
              </a:spcBef>
              <a:spcAft>
                <a:spcPts val="0"/>
              </a:spcAft>
              <a:buSzPts val="1400"/>
              <a:buChar char="○"/>
              <a:defRPr/>
            </a:lvl8pPr>
            <a:lvl9pPr marL="5486263" lvl="8" indent="-423323">
              <a:spcBef>
                <a:spcPts val="2133"/>
              </a:spcBef>
              <a:spcAft>
                <a:spcPts val="2133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11296611" y="6217623"/>
            <a:ext cx="731600" cy="524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pt-BR" smtClean="0"/>
              <a:pPr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347674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A2CD42E-BD1E-438C-8858-B30263CA41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C3A35BC3-FB6E-429E-8498-9666C93B48D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58645CA2-7E13-42D7-B7AD-B485383C20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7C77007F-9472-4610-820D-8CF6DD27F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FF827731-4113-4647-9B2E-339F4DED44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566379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79A7837-1521-4746-84E6-D9B13B7C28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CBA0E98C-EA09-49A2-AA05-E82C1D3B278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82E5BF83-8200-4028-AAF7-90DFF3198D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DBD2DC45-6679-4758-8CB3-E479DE9EB4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E26E6345-3662-44F1-9BCC-B3D5371AE8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294251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E523065-4334-4FB4-931E-8E1702C4D0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F430E6D0-BC56-46D7-AFDB-E9C3300B694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E235273C-9387-4BFF-9A7D-8388B431981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46F15480-9A70-4DB9-BF3C-27920C6120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BD5FE0A2-5E7A-49D0-9BA2-97EFF1D0F3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1C773B38-20E8-4C7A-9C8C-26DE1F26B8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554322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9D3AC57-C050-4045-B1C5-2141F890EF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06FF068F-8686-4276-AC4B-FD5FD71090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2CCF93BE-1D3A-4815-AA8D-5EFEEA3F613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>
            <a:extLst>
              <a:ext uri="{FF2B5EF4-FFF2-40B4-BE49-F238E27FC236}">
                <a16:creationId xmlns:a16="http://schemas.microsoft.com/office/drawing/2014/main" id="{051862B6-B9CB-4C79-9038-CD927705C3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Espaço Reservado para Conteúdo 5">
            <a:extLst>
              <a:ext uri="{FF2B5EF4-FFF2-40B4-BE49-F238E27FC236}">
                <a16:creationId xmlns:a16="http://schemas.microsoft.com/office/drawing/2014/main" id="{12FCC1A3-CFCD-45FF-A514-6401111E471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>
            <a:extLst>
              <a:ext uri="{FF2B5EF4-FFF2-40B4-BE49-F238E27FC236}">
                <a16:creationId xmlns:a16="http://schemas.microsoft.com/office/drawing/2014/main" id="{43898F03-26D5-4109-8D6B-BEC0DCB4A7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8" name="Espaço Reservado para Rodapé 7">
            <a:extLst>
              <a:ext uri="{FF2B5EF4-FFF2-40B4-BE49-F238E27FC236}">
                <a16:creationId xmlns:a16="http://schemas.microsoft.com/office/drawing/2014/main" id="{D8A50570-97C1-4C24-BA83-05F6F04D50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>
            <a:extLst>
              <a:ext uri="{FF2B5EF4-FFF2-40B4-BE49-F238E27FC236}">
                <a16:creationId xmlns:a16="http://schemas.microsoft.com/office/drawing/2014/main" id="{A4FE7A78-D1D7-4627-A308-0EA75E1239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825857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A333CEE-997C-4335-9661-B61B6BA8EF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3E12F753-3F70-4903-806D-1D020AFD07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4" name="Espaço Reservado para Rodapé 3">
            <a:extLst>
              <a:ext uri="{FF2B5EF4-FFF2-40B4-BE49-F238E27FC236}">
                <a16:creationId xmlns:a16="http://schemas.microsoft.com/office/drawing/2014/main" id="{FE83F0D5-E39A-4FA5-B647-550E9D7A1C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>
            <a:extLst>
              <a:ext uri="{FF2B5EF4-FFF2-40B4-BE49-F238E27FC236}">
                <a16:creationId xmlns:a16="http://schemas.microsoft.com/office/drawing/2014/main" id="{AB63250E-2AD4-40D8-8830-41477F87B3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047955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>
            <a:extLst>
              <a:ext uri="{FF2B5EF4-FFF2-40B4-BE49-F238E27FC236}">
                <a16:creationId xmlns:a16="http://schemas.microsoft.com/office/drawing/2014/main" id="{5304BE3F-450A-4FFC-B359-7988D524A2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3" name="Espaço Reservado para Rodapé 2">
            <a:extLst>
              <a:ext uri="{FF2B5EF4-FFF2-40B4-BE49-F238E27FC236}">
                <a16:creationId xmlns:a16="http://schemas.microsoft.com/office/drawing/2014/main" id="{DF8D4EAF-5EA2-45B2-B0E2-6E3C25C03B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>
            <a:extLst>
              <a:ext uri="{FF2B5EF4-FFF2-40B4-BE49-F238E27FC236}">
                <a16:creationId xmlns:a16="http://schemas.microsoft.com/office/drawing/2014/main" id="{6EF60420-51DA-4C16-9D5D-A7802528AC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457803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5D58BEB-7046-44A7-BBC2-0E87201951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512D624B-13AE-4A27-B9BB-3E5D1AC7AA9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61FF92ED-A156-4BC7-9C87-96302164A57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DF3F87FF-1AC2-4B30-AF23-81B315C27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D665164D-D0DC-45C1-8F67-48BA726E4E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246CDD6F-C32C-43C4-BB7F-F9C14B2965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393699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AF5046B-47B8-4015-B222-8623A0D579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>
            <a:extLst>
              <a:ext uri="{FF2B5EF4-FFF2-40B4-BE49-F238E27FC236}">
                <a16:creationId xmlns:a16="http://schemas.microsoft.com/office/drawing/2014/main" id="{4206A274-2715-4648-859C-693FD398427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09B2AB25-2154-41F9-9875-CECDA7A34C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222863CF-43EF-4C43-AABE-8209AA35BF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447EA898-9EB5-4F01-B430-B406CAAF4B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CE49DCA7-5BC0-41C4-AE54-2AA6B2BDF7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742522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>
            <a:extLst>
              <a:ext uri="{FF2B5EF4-FFF2-40B4-BE49-F238E27FC236}">
                <a16:creationId xmlns:a16="http://schemas.microsoft.com/office/drawing/2014/main" id="{CBD8975D-3FE4-45D4-A3FC-108F1E4D05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6DBF28AC-A033-4B23-94D7-1DED12AE9B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1E5A18D8-2B7F-454E-B038-ABCDE6D4037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DB2D70-59AC-4D6A-AAA3-B2425E512047}" type="datetimeFigureOut">
              <a:rPr lang="pt-BR" smtClean="0"/>
              <a:t>29/04/2021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9004A548-330D-4FB3-AF93-939350DFEC8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10C865BF-CFD8-4FDA-BFF3-F515F056CEC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649D3E-44CD-498E-94FE-3116CFCBDA49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83316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39"/>
          <p:cNvSpPr/>
          <p:nvPr/>
        </p:nvSpPr>
        <p:spPr>
          <a:xfrm>
            <a:off x="-48600" y="-131975"/>
            <a:ext cx="12289200" cy="6858000"/>
          </a:xfrm>
          <a:prstGeom prst="rect">
            <a:avLst/>
          </a:prstGeom>
          <a:solidFill>
            <a:srgbClr val="0B3D58"/>
          </a:solidFill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r>
              <a:rPr lang="pt-BR" sz="2400"/>
              <a:t>     </a:t>
            </a:r>
            <a:endParaRPr sz="2400"/>
          </a:p>
        </p:txBody>
      </p:sp>
      <p:sp>
        <p:nvSpPr>
          <p:cNvPr id="276" name="Google Shape;276;p39"/>
          <p:cNvSpPr txBox="1"/>
          <p:nvPr/>
        </p:nvSpPr>
        <p:spPr>
          <a:xfrm>
            <a:off x="497467" y="413167"/>
            <a:ext cx="10718400" cy="86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algn="ctr">
              <a:buClr>
                <a:schemeClr val="dk1"/>
              </a:buClr>
              <a:buSzPts val="1100"/>
            </a:pPr>
            <a:r>
              <a:rPr lang="pt-BR" sz="3200" b="1" dirty="0">
                <a:solidFill>
                  <a:srgbClr val="FFFF00"/>
                </a:solidFill>
                <a:latin typeface="Roboto"/>
                <a:ea typeface="Roboto"/>
                <a:sym typeface="Roboto"/>
              </a:rPr>
              <a:t>DESPESAS DISCRICIONÁRIAS DO INSS</a:t>
            </a:r>
            <a:endParaRPr sz="3200" dirty="0"/>
          </a:p>
        </p:txBody>
      </p:sp>
      <p:sp>
        <p:nvSpPr>
          <p:cNvPr id="3" name="CaixaDeTexto 2">
            <a:extLst>
              <a:ext uri="{FF2B5EF4-FFF2-40B4-BE49-F238E27FC236}">
                <a16:creationId xmlns:a16="http://schemas.microsoft.com/office/drawing/2014/main" id="{0703402E-DB41-4BEA-806C-73C7AB5EDCD6}"/>
              </a:ext>
            </a:extLst>
          </p:cNvPr>
          <p:cNvSpPr txBox="1"/>
          <p:nvPr/>
        </p:nvSpPr>
        <p:spPr>
          <a:xfrm>
            <a:off x="464335" y="6029970"/>
            <a:ext cx="11321144" cy="3181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sz="1467" dirty="0" err="1">
                <a:solidFill>
                  <a:schemeClr val="bg1"/>
                </a:solidFill>
              </a:rPr>
              <a:t>Obs</a:t>
            </a:r>
            <a:r>
              <a:rPr lang="pt-BR" sz="1467" dirty="0">
                <a:solidFill>
                  <a:schemeClr val="bg1"/>
                </a:solidFill>
              </a:rPr>
              <a:t>: Despesas da </a:t>
            </a:r>
            <a:r>
              <a:rPr lang="pt-BR" sz="1467" dirty="0" err="1">
                <a:solidFill>
                  <a:schemeClr val="bg1"/>
                </a:solidFill>
              </a:rPr>
              <a:t>Dataprev</a:t>
            </a:r>
            <a:r>
              <a:rPr lang="pt-BR" sz="1467" dirty="0">
                <a:solidFill>
                  <a:schemeClr val="bg1"/>
                </a:solidFill>
              </a:rPr>
              <a:t> não incluem dotação do Ministério da Cidadania para pagamento do processamento do BPC.</a:t>
            </a:r>
          </a:p>
        </p:txBody>
      </p:sp>
      <p:pic>
        <p:nvPicPr>
          <p:cNvPr id="6" name="Imagem 5">
            <a:extLst>
              <a:ext uri="{FF2B5EF4-FFF2-40B4-BE49-F238E27FC236}">
                <a16:creationId xmlns:a16="http://schemas.microsoft.com/office/drawing/2014/main" id="{B744B7F0-925A-4610-A595-F7AC651058FE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1726685"/>
            <a:ext cx="12192000" cy="3404630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39651</TotalTime>
  <Words>24</Words>
  <Application>Microsoft Office PowerPoint</Application>
  <PresentationFormat>Widescreen</PresentationFormat>
  <Paragraphs>3</Paragraphs>
  <Slides>1</Slides>
  <Notes>1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Roboto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Leonardo José Rolim Guimarães</dc:creator>
  <cp:lastModifiedBy>Daniele Miguel da Costa - SPREV</cp:lastModifiedBy>
  <cp:revision>23</cp:revision>
  <dcterms:created xsi:type="dcterms:W3CDTF">2020-11-26T12:26:58Z</dcterms:created>
  <dcterms:modified xsi:type="dcterms:W3CDTF">2021-04-29T15:48:38Z</dcterms:modified>
</cp:coreProperties>
</file>

<file path=docProps/thumbnail.jpeg>
</file>